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0" r:id="rId1"/>
  </p:sldMasterIdLst>
  <p:notesMasterIdLst>
    <p:notesMasterId r:id="rId11"/>
  </p:notesMasterIdLst>
  <p:sldIdLst>
    <p:sldId id="256" r:id="rId2"/>
    <p:sldId id="266" r:id="rId3"/>
    <p:sldId id="262" r:id="rId4"/>
    <p:sldId id="269" r:id="rId5"/>
    <p:sldId id="259" r:id="rId6"/>
    <p:sldId id="268" r:id="rId7"/>
    <p:sldId id="267" r:id="rId8"/>
    <p:sldId id="265" r:id="rId9"/>
    <p:sldId id="261"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8" autoAdjust="0"/>
    <p:restoredTop sz="77872" autoAdjust="0"/>
  </p:normalViewPr>
  <p:slideViewPr>
    <p:cSldViewPr snapToGrid="0" snapToObjects="1">
      <p:cViewPr varScale="1">
        <p:scale>
          <a:sx n="90" d="100"/>
          <a:sy n="90" d="100"/>
        </p:scale>
        <p:origin x="-224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AAAF08-7632-4C5F-BE86-092B6CAF0273}" type="datetimeFigureOut">
              <a:rPr lang="en-US" smtClean="0"/>
              <a:pPr/>
              <a:t>3/12/2012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E98FC1-86F7-4D76-9A35-AB2D32D95D6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copy of this form is</a:t>
            </a:r>
            <a:r>
              <a:rPr lang="en-US" baseline="0" dirty="0" smtClean="0"/>
              <a:t> posted on the home page of the wiki.  Feel free to pass along the wiki page to your family/friends.  You will continue to use the wiki while in Beijing to post events, schedule updates, contact info for new friends, etc!</a:t>
            </a:r>
          </a:p>
          <a:p>
            <a:endParaRPr lang="en-US" baseline="0" dirty="0" smtClean="0"/>
          </a:p>
          <a:p>
            <a:r>
              <a:rPr lang="en-US" baseline="0" dirty="0" smtClean="0"/>
              <a:t>Embassy registration – means that the U.S. knows you are there just in case a big emergency or natural disaster occurs.  They will know to look for you.  Hopefully nothing happens, but please review this section of the contact form so you know where to go.  Also, please keep track of each other!</a:t>
            </a:r>
          </a:p>
          <a:p>
            <a:endParaRPr lang="en-US" baseline="0" dirty="0" smtClean="0"/>
          </a:p>
          <a:p>
            <a:r>
              <a:rPr lang="en-US" baseline="0" dirty="0" smtClean="0"/>
              <a:t>Must e-mail Megan when you are traveling outside of the normal program “boundaries”.  It’s fine to venture outside of Curitiba and you are encouraged to do so.  Just make sure you let Megan (NCSU) know where you are.  This is a safety procedure.  You are traveling on a university program, so during the 6 week program, we must be able to find you if necessary.</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2E98FC1-86F7-4D76-9A35-AB2D32D95D67}"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Airport/Security – ask those who have limited travel experience if they have any questions.  (Liquids,</a:t>
            </a:r>
            <a:r>
              <a:rPr lang="en-US" baseline="0" dirty="0" smtClean="0"/>
              <a:t> carry on stuff, etc.)</a:t>
            </a:r>
            <a:endParaRPr lang="en-US" dirty="0" smtClean="0"/>
          </a:p>
          <a:p>
            <a:endParaRPr lang="en-US" dirty="0" smtClean="0"/>
          </a:p>
          <a:p>
            <a:r>
              <a:rPr lang="en-US" dirty="0" smtClean="0"/>
              <a:t>Pack light!  Plan</a:t>
            </a:r>
            <a:r>
              <a:rPr lang="en-US" baseline="0" dirty="0" smtClean="0"/>
              <a:t> on enough clothes for 7-10 days, then re-use, wash in sink or go to laundry mat.</a:t>
            </a:r>
          </a:p>
          <a:p>
            <a:endParaRPr lang="en-US" dirty="0" smtClean="0"/>
          </a:p>
          <a:p>
            <a:r>
              <a:rPr lang="en-US" dirty="0" smtClean="0"/>
              <a:t>Review baggage</a:t>
            </a:r>
            <a:r>
              <a:rPr lang="en-US" baseline="0" dirty="0" smtClean="0"/>
              <a:t> policies for your airline BEFORE flying.</a:t>
            </a:r>
          </a:p>
          <a:p>
            <a:endParaRPr lang="en-US" baseline="0" dirty="0" smtClean="0"/>
          </a:p>
          <a:p>
            <a:r>
              <a:rPr lang="en-US" baseline="0" dirty="0" smtClean="0"/>
              <a:t>Customs – Pay Attention, Be Calm, Keep Answers SHORT!  You will most likely go through customs when you arrive in Sao Paulo.  This includes picking up your luggage here and re-checking it.  Follow your flight-mates, and ask an airport staff member if you have any questions!  You should get a customs form on your international flight.  If not, don’t panic – there are more you can pick up and fill out when you get off the plane.</a:t>
            </a:r>
          </a:p>
          <a:p>
            <a:endParaRPr lang="en-US" baseline="0" dirty="0" smtClean="0"/>
          </a:p>
          <a:p>
            <a:r>
              <a:rPr lang="en-US" baseline="0" dirty="0" smtClean="0"/>
              <a:t>Arrival – Taxi or Bus – details have been posted in the “Flights to Brazil” page on the wiki.</a:t>
            </a:r>
          </a:p>
          <a:p>
            <a:r>
              <a:rPr lang="en-US" baseline="0" dirty="0" smtClean="0"/>
              <a:t>	Megan will e-mail her room number to everyone on Friday.  We will plan to meet in Megan’s room on Sunday night at 8:00pm to go over details and 	your schedule for the first week.  Before then, feel free to come by and let me know you made it to Brazil safely!</a:t>
            </a:r>
            <a:endParaRPr lang="en-US" dirty="0"/>
          </a:p>
        </p:txBody>
      </p:sp>
      <p:sp>
        <p:nvSpPr>
          <p:cNvPr id="4" name="Slide Number Placeholder 3"/>
          <p:cNvSpPr>
            <a:spLocks noGrp="1"/>
          </p:cNvSpPr>
          <p:nvPr>
            <p:ph type="sldNum" sz="quarter" idx="10"/>
          </p:nvPr>
        </p:nvSpPr>
        <p:spPr/>
        <p:txBody>
          <a:bodyPr/>
          <a:lstStyle/>
          <a:p>
            <a:fld id="{62E98FC1-86F7-4D76-9A35-AB2D32D95D67}"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Please feel free to e-mail and/or Skype if you need to talk!  Also, use your peers as a good resource.  Chances are, if you are thinking about something or feeling a certain way, someone else is also going through the same thing!  </a:t>
            </a:r>
          </a:p>
          <a:p>
            <a:endParaRPr lang="en-US" baseline="0" dirty="0" smtClean="0"/>
          </a:p>
          <a:p>
            <a:r>
              <a:rPr lang="en-US" baseline="0" dirty="0" smtClean="0"/>
              <a:t>Communication plan with HOME:  Cell phones are almost impossible to get while in Brazil.  Come up with a communication plan with your friends/family back at home.  Let them know when you will be contacting them upon arrival so they know you are safe.  E-mail is your best and most reliable bet.  Tell your friends/family about how often they can expect to hear from you.  Skype calling is ok too, although internet connection in the hotel is not always strong enough to handle this.  Can purchase Skype credits for very cheap phone calls to cell or land lines back home.  DO NOT use the hotel’s phone to call the U.S.  Very expensive.</a:t>
            </a:r>
            <a:endParaRPr lang="en-US" dirty="0" smtClean="0"/>
          </a:p>
          <a:p>
            <a:endParaRPr lang="en-US" dirty="0"/>
          </a:p>
        </p:txBody>
      </p:sp>
      <p:sp>
        <p:nvSpPr>
          <p:cNvPr id="4" name="Slide Number Placeholder 3"/>
          <p:cNvSpPr>
            <a:spLocks noGrp="1"/>
          </p:cNvSpPr>
          <p:nvPr>
            <p:ph type="sldNum" sz="quarter" idx="10"/>
          </p:nvPr>
        </p:nvSpPr>
        <p:spPr/>
        <p:txBody>
          <a:bodyPr/>
          <a:lstStyle/>
          <a:p>
            <a:fld id="{62E98FC1-86F7-4D76-9A35-AB2D32D95D67}"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are still</a:t>
            </a:r>
            <a:r>
              <a:rPr lang="en-US" baseline="0" dirty="0" smtClean="0"/>
              <a:t> taking ED 590 while in Brazil.  Please remember to keep up with your journaling.  The action plan project is due when you get home, but you can (and should) be working on it continuously in Brazil.  The whole point of it is to figure out a solid way to use your experiences as a classroom teacher when you get back to NC.  So, as you think of things, have experiences, etc…..document these and start compiling your project!!</a:t>
            </a:r>
          </a:p>
          <a:p>
            <a:endParaRPr lang="en-US" baseline="0" dirty="0" smtClean="0"/>
          </a:p>
          <a:p>
            <a:r>
              <a:rPr lang="en-US" baseline="0" dirty="0" smtClean="0"/>
              <a:t>Also, you are enrolled in a course in Brazil through UFPR during your time there.  Please be mindful and respectful towards their requirements.  Even if it’s seemingly confusing, pointless, etc…..you will learn something, so keep an open mind.</a:t>
            </a:r>
          </a:p>
          <a:p>
            <a:endParaRPr lang="en-US" baseline="0" dirty="0" smtClean="0"/>
          </a:p>
          <a:p>
            <a:r>
              <a:rPr lang="en-US" baseline="0" dirty="0" smtClean="0"/>
              <a:t>Portuguese classes will take place every morning.  A FEW (1-2, 3 at most) absences are acceptable….but do not let it go beyond that.  I WILL know if you have stopped attending class, or begin going more infrequently.  That will come out of your ED 590 attendance grade!</a:t>
            </a:r>
            <a:endParaRPr lang="en-US" dirty="0"/>
          </a:p>
        </p:txBody>
      </p:sp>
      <p:sp>
        <p:nvSpPr>
          <p:cNvPr id="4" name="Slide Number Placeholder 3"/>
          <p:cNvSpPr>
            <a:spLocks noGrp="1"/>
          </p:cNvSpPr>
          <p:nvPr>
            <p:ph type="sldNum" sz="quarter" idx="10"/>
          </p:nvPr>
        </p:nvSpPr>
        <p:spPr/>
        <p:txBody>
          <a:bodyPr/>
          <a:lstStyle/>
          <a:p>
            <a:fld id="{62E98FC1-86F7-4D76-9A35-AB2D32D95D67}"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Period.  If</a:t>
            </a:r>
            <a:r>
              <a:rPr lang="en-US" baseline="0" dirty="0" smtClean="0"/>
              <a:t> you have a problem with something, get sick, etc. – always talk to her first.  You can also continue to communicate with Megan about any issues or problems that pop up while she’s there, or even after she’s gone.  We want everyone to be successful and learn something from this trip!</a:t>
            </a:r>
          </a:p>
          <a:p>
            <a:pPr marL="228600" indent="-228600">
              <a:buAutoNum type="arabicPeriod"/>
            </a:pPr>
            <a:r>
              <a:rPr lang="en-US" baseline="0" dirty="0" smtClean="0"/>
              <a:t>Provide as many details as possible.  Think – if you don’t show up back in Curitiba on time or go missing – we need to know where to look!</a:t>
            </a:r>
          </a:p>
          <a:p>
            <a:pPr marL="228600" indent="-228600">
              <a:buAutoNum type="arabicPeriod"/>
            </a:pPr>
            <a:r>
              <a:rPr lang="en-US" baseline="0" dirty="0" smtClean="0"/>
              <a:t>Best to stay with a friend.  Although, like Andrea mentioned, I do encourage you to take time to unwind, decompress, and spend time away from the whole group.  If you need to do that and go by yourself somewhere – just let someone know, even if you’re just going to walk down the street or sit at a café.  Also, it would be smart to split the guys up evenly between the females when you go out and about in smaller groups for safety sake.</a:t>
            </a:r>
          </a:p>
          <a:p>
            <a:pPr marL="228600" indent="-228600">
              <a:buAutoNum type="arabicPeriod"/>
            </a:pPr>
            <a:r>
              <a:rPr lang="en-US" baseline="0" dirty="0" smtClean="0"/>
              <a:t>Visiting a </a:t>
            </a:r>
            <a:r>
              <a:rPr lang="en-US" baseline="0" dirty="0" err="1" smtClean="0"/>
              <a:t>favela</a:t>
            </a:r>
            <a:r>
              <a:rPr lang="en-US" baseline="0" dirty="0" smtClean="0"/>
              <a:t> will cause you to get sent home immediately, if you come out alive.  Don’t do it.</a:t>
            </a:r>
          </a:p>
          <a:p>
            <a:pPr marL="228600" indent="-228600">
              <a:buAutoNum type="arabicPeriod"/>
            </a:pPr>
            <a:r>
              <a:rPr lang="en-US" baseline="0" dirty="0" smtClean="0"/>
              <a:t>Cars and traffic are CRAZY in Curitiba.  Do NOT cross the street unless you have a green signal.  You will get squashed.  They absolutely won’t stop or even slow down.</a:t>
            </a:r>
            <a:endParaRPr lang="en-US" dirty="0"/>
          </a:p>
        </p:txBody>
      </p:sp>
      <p:sp>
        <p:nvSpPr>
          <p:cNvPr id="4" name="Slide Number Placeholder 3"/>
          <p:cNvSpPr>
            <a:spLocks noGrp="1"/>
          </p:cNvSpPr>
          <p:nvPr>
            <p:ph type="sldNum" sz="quarter" idx="10"/>
          </p:nvPr>
        </p:nvSpPr>
        <p:spPr/>
        <p:txBody>
          <a:bodyPr/>
          <a:lstStyle/>
          <a:p>
            <a:fld id="{62E98FC1-86F7-4D76-9A35-AB2D32D95D67}"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 more under the “Cultural Adjustment” section of the Study Abroad handbook.</a:t>
            </a:r>
          </a:p>
          <a:p>
            <a:endParaRPr lang="en-US" dirty="0" smtClean="0"/>
          </a:p>
          <a:p>
            <a:r>
              <a:rPr lang="en-US" dirty="0" smtClean="0"/>
              <a:t>Ways to Cope:</a:t>
            </a:r>
          </a:p>
          <a:p>
            <a:pPr>
              <a:buFont typeface="Arial" pitchFamily="34" charset="0"/>
              <a:buChar char="•"/>
            </a:pPr>
            <a:r>
              <a:rPr lang="en-US" dirty="0" smtClean="0"/>
              <a:t>Know that everyone experiences some degree of culture shock, and everyone’s experience is different.</a:t>
            </a:r>
          </a:p>
          <a:p>
            <a:pPr>
              <a:buFont typeface="Arial" pitchFamily="34" charset="0"/>
              <a:buChar char="•"/>
            </a:pPr>
            <a:r>
              <a:rPr lang="en-US" dirty="0" smtClean="0"/>
              <a:t>Remember that you are the foreigner and that people will expect </a:t>
            </a:r>
            <a:r>
              <a:rPr lang="en-US" u="sng" dirty="0" smtClean="0"/>
              <a:t>you</a:t>
            </a:r>
            <a:r>
              <a:rPr lang="en-US" dirty="0" smtClean="0"/>
              <a:t> to adapt to </a:t>
            </a:r>
            <a:r>
              <a:rPr lang="en-US" u="sng" dirty="0" smtClean="0"/>
              <a:t>their</a:t>
            </a:r>
            <a:r>
              <a:rPr lang="en-US" dirty="0" smtClean="0"/>
              <a:t> expectations.</a:t>
            </a:r>
          </a:p>
          <a:p>
            <a:pPr>
              <a:buFont typeface="Arial" pitchFamily="34" charset="0"/>
              <a:buChar char="•"/>
            </a:pPr>
            <a:r>
              <a:rPr lang="en-US" dirty="0" smtClean="0">
                <a:solidFill>
                  <a:srgbClr val="FFFF00"/>
                </a:solidFill>
              </a:rPr>
              <a:t>Try not to label things as "good" or "bad," but merely "different" and don't blow things out of proportion.</a:t>
            </a:r>
          </a:p>
          <a:p>
            <a:pPr>
              <a:buFont typeface="Arial" pitchFamily="34" charset="0"/>
              <a:buChar char="•"/>
            </a:pPr>
            <a:r>
              <a:rPr lang="en-US" dirty="0" smtClean="0"/>
              <a:t>You may incorporate some cultural differences into your routine, and others you may not. Some habits may disappear when you leave the host country, and others may stay with you.</a:t>
            </a:r>
          </a:p>
          <a:p>
            <a:pPr>
              <a:buFont typeface="Arial" pitchFamily="34" charset="0"/>
              <a:buChar char="•"/>
            </a:pPr>
            <a:r>
              <a:rPr lang="en-US" dirty="0" smtClean="0"/>
              <a:t>Develop habits or join organizations that will help you interact regularly in the host campus and city.</a:t>
            </a:r>
          </a:p>
          <a:p>
            <a:pPr>
              <a:buFont typeface="Arial" pitchFamily="34" charset="0"/>
              <a:buChar char="•"/>
            </a:pPr>
            <a:r>
              <a:rPr lang="en-US" dirty="0" smtClean="0"/>
              <a:t>Maintain the ability to laugh at your mistakes. They can in fact help you in the learning process.</a:t>
            </a:r>
          </a:p>
          <a:p>
            <a:pPr>
              <a:buFont typeface="Arial" pitchFamily="34" charset="0"/>
              <a:buNone/>
            </a:pPr>
            <a:endParaRPr lang="en-US" dirty="0" smtClean="0"/>
          </a:p>
          <a:p>
            <a:r>
              <a:rPr lang="en-US" dirty="0" smtClean="0"/>
              <a:t>The feelings of culture shock are unavoidable, but recognizing their existence and knowing about them in advance will help you prepare yourself to accept the temporary discomfort and learn more from the experience. Everyone experiences culture shock and adjustment differently. Do research before leaving to try to understand what to expect, and enjoy the journey! </a:t>
            </a:r>
          </a:p>
          <a:p>
            <a:endParaRPr lang="en-US" dirty="0"/>
          </a:p>
        </p:txBody>
      </p:sp>
      <p:sp>
        <p:nvSpPr>
          <p:cNvPr id="4" name="Slide Number Placeholder 3"/>
          <p:cNvSpPr>
            <a:spLocks noGrp="1"/>
          </p:cNvSpPr>
          <p:nvPr>
            <p:ph type="sldNum" sz="quarter" idx="10"/>
          </p:nvPr>
        </p:nvSpPr>
        <p:spPr/>
        <p:txBody>
          <a:bodyPr/>
          <a:lstStyle/>
          <a:p>
            <a:fld id="{62E98FC1-86F7-4D76-9A35-AB2D32D95D67}"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Good</a:t>
            </a:r>
            <a:r>
              <a:rPr lang="en-US" b="0" baseline="0" dirty="0" smtClean="0"/>
              <a:t> questions to consider before you get on the plane.  Think, reflect, and write about these!  Always keep in mind your goals and what we talked about in class on March 7</a:t>
            </a:r>
            <a:r>
              <a:rPr lang="en-US" b="0" baseline="30000" dirty="0" smtClean="0"/>
              <a:t>th</a:t>
            </a:r>
            <a:r>
              <a:rPr lang="en-US" b="0" baseline="0" dirty="0" smtClean="0"/>
              <a:t> (diversity, empathizing, cross-cultural understanding).  Ask questions and take time to reflect about what you’re doing and why you’re doing it.</a:t>
            </a:r>
            <a:endParaRPr lang="en-US" b="0" dirty="0" smtClean="0"/>
          </a:p>
          <a:p>
            <a:endParaRPr lang="en-US" b="1" dirty="0" smtClean="0"/>
          </a:p>
          <a:p>
            <a:r>
              <a:rPr lang="en-US" b="1" dirty="0" smtClean="0"/>
              <a:t>What are you most excited about?</a:t>
            </a:r>
          </a:p>
          <a:p>
            <a:r>
              <a:rPr lang="en-US" b="1" dirty="0" smtClean="0"/>
              <a:t>What are you most nervous about?</a:t>
            </a:r>
          </a:p>
          <a:p>
            <a:pPr>
              <a:buNone/>
            </a:pPr>
            <a:endParaRPr lang="en-US" b="1" dirty="0" smtClean="0"/>
          </a:p>
          <a:p>
            <a:r>
              <a:rPr lang="en-US" dirty="0" smtClean="0"/>
              <a:t>What are your wildest expectations about potential outcomes with the Student Teaching Abroad program?</a:t>
            </a:r>
          </a:p>
          <a:p>
            <a:r>
              <a:rPr lang="en-US" dirty="0" smtClean="0"/>
              <a:t>What is your biggest fear about the next six weeks in Brazil?</a:t>
            </a:r>
          </a:p>
          <a:p>
            <a:r>
              <a:rPr lang="en-US" dirty="0" smtClean="0"/>
              <a:t>What have you learned from student teaching that you can utilize in Brazil?</a:t>
            </a:r>
          </a:p>
          <a:p>
            <a:endParaRPr lang="en-US" dirty="0"/>
          </a:p>
        </p:txBody>
      </p:sp>
      <p:sp>
        <p:nvSpPr>
          <p:cNvPr id="4" name="Slide Number Placeholder 3"/>
          <p:cNvSpPr>
            <a:spLocks noGrp="1"/>
          </p:cNvSpPr>
          <p:nvPr>
            <p:ph type="sldNum" sz="quarter" idx="10"/>
          </p:nvPr>
        </p:nvSpPr>
        <p:spPr/>
        <p:txBody>
          <a:bodyPr/>
          <a:lstStyle/>
          <a:p>
            <a:fld id="{62E98FC1-86F7-4D76-9A35-AB2D32D95D67}"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now it’s time for Megan to save the day and ride in on a white</a:t>
            </a:r>
            <a:r>
              <a:rPr lang="en-US" baseline="0" dirty="0" smtClean="0"/>
              <a:t> horse with a ball of smoke to deliver the passports and visas!!  </a:t>
            </a:r>
            <a:r>
              <a:rPr lang="en-US" baseline="0"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62E98FC1-86F7-4D76-9A35-AB2D32D95D6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C5E8E50-128E-CF40-84DC-20F1A34EFD6B}" type="datetimeFigureOut">
              <a:rPr lang="en-US" smtClean="0"/>
              <a:pPr/>
              <a:t>3/12/2012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B7034B1-4588-7447-B98E-85A5B49B8492}"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5E8E50-128E-CF40-84DC-20F1A34EFD6B}" type="datetimeFigureOut">
              <a:rPr lang="en-US" smtClean="0"/>
              <a:pPr/>
              <a:t>3/12/2012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5E8E50-128E-CF40-84DC-20F1A34EFD6B}" type="datetimeFigureOut">
              <a:rPr lang="en-US" smtClean="0"/>
              <a:pPr/>
              <a:t>3/12/2012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C5E8E50-128E-CF40-84DC-20F1A34EFD6B}" type="datetimeFigureOut">
              <a:rPr lang="en-US" smtClean="0"/>
              <a:pPr/>
              <a:t>3/12/2012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C5E8E50-128E-CF40-84DC-20F1A34EFD6B}" type="datetimeFigureOut">
              <a:rPr lang="en-US" smtClean="0"/>
              <a:pPr/>
              <a:t>3/12/2012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34B1-4588-7447-B98E-85A5B49B8492}"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C5E8E50-128E-CF40-84DC-20F1A34EFD6B}" type="datetimeFigureOut">
              <a:rPr lang="en-US" smtClean="0"/>
              <a:pPr/>
              <a:t>3/12/2012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C5E8E50-128E-CF40-84DC-20F1A34EFD6B}" type="datetimeFigureOut">
              <a:rPr lang="en-US" smtClean="0"/>
              <a:pPr/>
              <a:t>3/12/2012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C5E8E50-128E-CF40-84DC-20F1A34EFD6B}" type="datetimeFigureOut">
              <a:rPr lang="en-US" smtClean="0"/>
              <a:pPr/>
              <a:t>3/12/2012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5E8E50-128E-CF40-84DC-20F1A34EFD6B}" type="datetimeFigureOut">
              <a:rPr lang="en-US" smtClean="0"/>
              <a:pPr/>
              <a:t>3/12/2012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C5E8E50-128E-CF40-84DC-20F1A34EFD6B}" type="datetimeFigureOut">
              <a:rPr lang="en-US" smtClean="0"/>
              <a:pPr/>
              <a:t>3/12/2012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34B1-4588-7447-B98E-85A5B49B849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C5E8E50-128E-CF40-84DC-20F1A34EFD6B}" type="datetimeFigureOut">
              <a:rPr lang="en-US" smtClean="0"/>
              <a:pPr/>
              <a:t>3/12/2012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8B7034B1-4588-7447-B98E-85A5B49B8492}"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C5E8E50-128E-CF40-84DC-20F1A34EFD6B}" type="datetimeFigureOut">
              <a:rPr lang="en-US" smtClean="0"/>
              <a:pPr/>
              <a:t>3/12/2012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B7034B1-4588-7447-B98E-85A5B49B8492}"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studyabroad.ncsu.edu/index.cfm?FuseAction=Abroad.ViewLink&amp;Parent_ID=8ACA3210-110A-9DE8-730DA207894A902F&amp;Link_ID=8AD12D44-110A-9DE8-73E48B7F0D20272C&amp;pID=9&amp;lID=47"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wmf"/><Relationship Id="rId5" Type="http://schemas.openxmlformats.org/officeDocument/2006/relationships/image" Target="../media/image7.jpeg"/><Relationship Id="rId4" Type="http://schemas.openxmlformats.org/officeDocument/2006/relationships/image" Target="../media/image6.wmf"/></Relationships>
</file>

<file path=ppt/slides/_rels/slide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mlandwe\AppData\Local\Microsoft\Windows\Temporary Internet Files\Content.IE5\12M9P2Y0\MP900400161[1].jpg"/>
          <p:cNvPicPr>
            <a:picLocks noChangeAspect="1" noChangeArrowheads="1"/>
          </p:cNvPicPr>
          <p:nvPr/>
        </p:nvPicPr>
        <p:blipFill>
          <a:blip r:embed="rId2"/>
          <a:srcRect/>
          <a:stretch>
            <a:fillRect/>
          </a:stretch>
        </p:blipFill>
        <p:spPr bwMode="auto">
          <a:xfrm>
            <a:off x="0" y="-1147469"/>
            <a:ext cx="9144000" cy="8005469"/>
          </a:xfrm>
          <a:prstGeom prst="rect">
            <a:avLst/>
          </a:prstGeom>
          <a:noFill/>
        </p:spPr>
      </p:pic>
      <p:sp>
        <p:nvSpPr>
          <p:cNvPr id="4" name="Title 3"/>
          <p:cNvSpPr>
            <a:spLocks noGrp="1"/>
          </p:cNvSpPr>
          <p:nvPr>
            <p:ph type="ctrTitle"/>
          </p:nvPr>
        </p:nvSpPr>
        <p:spPr>
          <a:xfrm>
            <a:off x="457200" y="35906"/>
            <a:ext cx="8229600" cy="1036150"/>
          </a:xfrm>
        </p:spPr>
        <p:txBody>
          <a:bodyPr>
            <a:normAutofit fontScale="90000"/>
          </a:bodyPr>
          <a:lstStyle/>
          <a:p>
            <a:r>
              <a:rPr lang="en-US" b="1" dirty="0" smtClean="0">
                <a:solidFill>
                  <a:schemeClr val="bg1"/>
                </a:solidFill>
              </a:rPr>
              <a:t>Last Meeting Before BRASIL!</a:t>
            </a:r>
            <a:endParaRPr lang="en-US" b="1" dirty="0">
              <a:solidFill>
                <a:schemeClr val="bg1"/>
              </a:solidFill>
            </a:endParaRPr>
          </a:p>
        </p:txBody>
      </p:sp>
      <p:sp>
        <p:nvSpPr>
          <p:cNvPr id="5" name="Subtitle 4"/>
          <p:cNvSpPr>
            <a:spLocks noGrp="1"/>
          </p:cNvSpPr>
          <p:nvPr>
            <p:ph type="subTitle" idx="1"/>
          </p:nvPr>
        </p:nvSpPr>
        <p:spPr>
          <a:xfrm>
            <a:off x="1322921" y="4545406"/>
            <a:ext cx="6498159" cy="916641"/>
          </a:xfrm>
        </p:spPr>
        <p:txBody>
          <a:bodyPr>
            <a:normAutofit/>
          </a:bodyPr>
          <a:lstStyle/>
          <a:p>
            <a:endParaRPr lang="en-US" dirty="0" smtClean="0"/>
          </a:p>
          <a:p>
            <a:endParaRPr lang="en-US" dirty="0"/>
          </a:p>
        </p:txBody>
      </p:sp>
      <p:sp>
        <p:nvSpPr>
          <p:cNvPr id="6" name="TextBox 5"/>
          <p:cNvSpPr txBox="1"/>
          <p:nvPr/>
        </p:nvSpPr>
        <p:spPr>
          <a:xfrm>
            <a:off x="4493172" y="1505930"/>
            <a:ext cx="4650828" cy="2862322"/>
          </a:xfrm>
          <a:prstGeom prst="rect">
            <a:avLst/>
          </a:prstGeom>
          <a:noFill/>
        </p:spPr>
        <p:txBody>
          <a:bodyPr wrap="square" rtlCol="0">
            <a:spAutoFit/>
          </a:bodyPr>
          <a:lstStyle/>
          <a:p>
            <a:pPr>
              <a:buFont typeface="Arial" pitchFamily="34" charset="0"/>
              <a:buChar char="•"/>
            </a:pPr>
            <a:r>
              <a:rPr lang="en-US" sz="2800" dirty="0" smtClean="0"/>
              <a:t>Contact Info/Safety Form</a:t>
            </a:r>
          </a:p>
          <a:p>
            <a:pPr>
              <a:buFont typeface="Arial" pitchFamily="34" charset="0"/>
              <a:buChar char="•"/>
            </a:pPr>
            <a:r>
              <a:rPr lang="en-US" sz="2800" dirty="0" smtClean="0"/>
              <a:t>Travel and Customs Tips</a:t>
            </a:r>
          </a:p>
          <a:p>
            <a:pPr>
              <a:buFont typeface="Arial" pitchFamily="34" charset="0"/>
              <a:buChar char="•"/>
            </a:pPr>
            <a:r>
              <a:rPr lang="en-US" sz="2800" dirty="0" smtClean="0"/>
              <a:t>Logistics</a:t>
            </a:r>
          </a:p>
          <a:p>
            <a:pPr>
              <a:buFont typeface="Arial" pitchFamily="34" charset="0"/>
              <a:buChar char="•"/>
            </a:pPr>
            <a:r>
              <a:rPr lang="en-US" sz="2800" dirty="0" smtClean="0"/>
              <a:t>Rules</a:t>
            </a:r>
          </a:p>
          <a:p>
            <a:pPr>
              <a:buFont typeface="Arial" pitchFamily="34" charset="0"/>
              <a:buChar char="•"/>
            </a:pPr>
            <a:r>
              <a:rPr lang="en-US" sz="2800" dirty="0" smtClean="0"/>
              <a:t>Culture Shock</a:t>
            </a:r>
          </a:p>
          <a:p>
            <a:endParaRPr lang="en-US" sz="2000" dirty="0" smtClean="0"/>
          </a:p>
          <a:p>
            <a:endParaRPr lang="en-US" sz="20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1696"/>
            <a:ext cx="8229600" cy="885391"/>
          </a:xfrm>
        </p:spPr>
        <p:txBody>
          <a:bodyPr>
            <a:normAutofit/>
          </a:bodyPr>
          <a:lstStyle/>
          <a:p>
            <a:r>
              <a:rPr lang="en-US" sz="4000" b="1" dirty="0" smtClean="0">
                <a:solidFill>
                  <a:schemeClr val="accent1"/>
                </a:solidFill>
              </a:rPr>
              <a:t>Contact Info Form and Emergencies</a:t>
            </a:r>
            <a:endParaRPr lang="en-US" sz="4000" b="1" dirty="0">
              <a:solidFill>
                <a:schemeClr val="accent1"/>
              </a:solidFill>
            </a:endParaRPr>
          </a:p>
        </p:txBody>
      </p:sp>
      <p:sp>
        <p:nvSpPr>
          <p:cNvPr id="3" name="Content Placeholder 2"/>
          <p:cNvSpPr>
            <a:spLocks noGrp="1"/>
          </p:cNvSpPr>
          <p:nvPr>
            <p:ph idx="1"/>
          </p:nvPr>
        </p:nvSpPr>
        <p:spPr/>
        <p:txBody>
          <a:bodyPr>
            <a:normAutofit lnSpcReduction="10000"/>
          </a:bodyPr>
          <a:lstStyle/>
          <a:p>
            <a:r>
              <a:rPr lang="en-US" dirty="0" smtClean="0"/>
              <a:t>Keep a copy with you at all times.</a:t>
            </a:r>
          </a:p>
          <a:p>
            <a:r>
              <a:rPr lang="en-US" dirty="0" smtClean="0"/>
              <a:t>Give a copy to a trusted friend/family member to leave at home.</a:t>
            </a:r>
          </a:p>
          <a:p>
            <a:r>
              <a:rPr lang="en-US" dirty="0" smtClean="0"/>
              <a:t>Evacuation Procedures – List of Closest Embassies – You are all registered through the U.S. Dept. of State.</a:t>
            </a:r>
          </a:p>
          <a:p>
            <a:r>
              <a:rPr lang="en-US" dirty="0" smtClean="0"/>
              <a:t>HTH Insurance (www.hthworldwide.com/)  – </a:t>
            </a:r>
            <a:r>
              <a:rPr lang="en-US" dirty="0" smtClean="0"/>
              <a:t>Cards were handed out last week in class.  </a:t>
            </a:r>
            <a:r>
              <a:rPr lang="en-US" dirty="0" smtClean="0"/>
              <a:t>Prior to leaving, review the web site so you are familiar with the insurance policies.</a:t>
            </a:r>
          </a:p>
          <a:p>
            <a:r>
              <a:rPr lang="en-US" dirty="0" smtClean="0"/>
              <a:t>Rule – e-mail Megan with any travel plans OUTSIDE of Curitiba during the official program dates.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solidFill>
                  <a:schemeClr val="accent1"/>
                </a:solidFill>
              </a:rPr>
              <a:t>Travel &amp; Customs Tips</a:t>
            </a:r>
            <a:endParaRPr lang="en-US" b="1" dirty="0">
              <a:solidFill>
                <a:schemeClr val="accent1"/>
              </a:solidFill>
            </a:endParaRPr>
          </a:p>
        </p:txBody>
      </p:sp>
      <p:sp>
        <p:nvSpPr>
          <p:cNvPr id="2" name="Content Placeholder 1"/>
          <p:cNvSpPr>
            <a:spLocks noGrp="1"/>
          </p:cNvSpPr>
          <p:nvPr>
            <p:ph idx="1"/>
          </p:nvPr>
        </p:nvSpPr>
        <p:spPr/>
        <p:txBody>
          <a:bodyPr>
            <a:normAutofit/>
          </a:bodyPr>
          <a:lstStyle/>
          <a:p>
            <a:r>
              <a:rPr lang="en-US" sz="4800" dirty="0" smtClean="0"/>
              <a:t>Airport </a:t>
            </a:r>
          </a:p>
          <a:p>
            <a:r>
              <a:rPr lang="en-US" sz="4800" dirty="0" smtClean="0"/>
              <a:t>Security</a:t>
            </a:r>
          </a:p>
          <a:p>
            <a:r>
              <a:rPr lang="en-US" sz="4800" dirty="0" smtClean="0"/>
              <a:t>Customs</a:t>
            </a:r>
          </a:p>
          <a:p>
            <a:r>
              <a:rPr lang="en-US" sz="4800" dirty="0" smtClean="0"/>
              <a:t>Arrival in Brazil</a:t>
            </a:r>
            <a:endParaRPr lang="en-US" sz="4800" dirty="0"/>
          </a:p>
        </p:txBody>
      </p:sp>
      <p:pic>
        <p:nvPicPr>
          <p:cNvPr id="3074" name="Picture 2" descr="C:\Users\mmlandwe\AppData\Local\Microsoft\Windows\Temporary Internet Files\Content.IE5\X3Q46KY4\MC900297763[1].wmf"/>
          <p:cNvPicPr>
            <a:picLocks noChangeAspect="1" noChangeArrowheads="1"/>
          </p:cNvPicPr>
          <p:nvPr/>
        </p:nvPicPr>
        <p:blipFill>
          <a:blip r:embed="rId3"/>
          <a:srcRect/>
          <a:stretch>
            <a:fillRect/>
          </a:stretch>
        </p:blipFill>
        <p:spPr bwMode="auto">
          <a:xfrm>
            <a:off x="5864772" y="2352660"/>
            <a:ext cx="2591457" cy="248636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mlandwe\AppData\Local\Microsoft\Windows\Temporary Internet Files\Content.IE5\X3Q46KY4\MP910220930[1].jpg"/>
          <p:cNvPicPr>
            <a:picLocks noGrp="1" noChangeAspect="1" noChangeArrowheads="1"/>
          </p:cNvPicPr>
          <p:nvPr>
            <p:ph sz="half" idx="1"/>
          </p:nvPr>
        </p:nvPicPr>
        <p:blipFill>
          <a:blip r:embed="rId3"/>
          <a:stretch>
            <a:fillRect/>
          </a:stretch>
        </p:blipFill>
        <p:spPr bwMode="auto">
          <a:xfrm>
            <a:off x="457200" y="1334996"/>
            <a:ext cx="5288506" cy="5284690"/>
          </a:xfrm>
          <a:prstGeom prst="rect">
            <a:avLst/>
          </a:prstGeom>
          <a:noFill/>
        </p:spPr>
      </p:pic>
      <p:sp>
        <p:nvSpPr>
          <p:cNvPr id="2" name="Title 1"/>
          <p:cNvSpPr>
            <a:spLocks noGrp="1"/>
          </p:cNvSpPr>
          <p:nvPr>
            <p:ph type="title"/>
          </p:nvPr>
        </p:nvSpPr>
        <p:spPr/>
        <p:txBody>
          <a:bodyPr/>
          <a:lstStyle/>
          <a:p>
            <a:r>
              <a:rPr lang="en-US" dirty="0" smtClean="0"/>
              <a:t>Communication in Brazil</a:t>
            </a:r>
            <a:endParaRPr lang="en-US" dirty="0"/>
          </a:p>
        </p:txBody>
      </p:sp>
      <p:sp>
        <p:nvSpPr>
          <p:cNvPr id="5" name="Content Placeholder 4"/>
          <p:cNvSpPr>
            <a:spLocks noGrp="1"/>
          </p:cNvSpPr>
          <p:nvPr>
            <p:ph sz="half" idx="2"/>
          </p:nvPr>
        </p:nvSpPr>
        <p:spPr>
          <a:xfrm>
            <a:off x="5745706" y="1847088"/>
            <a:ext cx="2941093" cy="4507837"/>
          </a:xfrm>
        </p:spPr>
        <p:txBody>
          <a:bodyPr/>
          <a:lstStyle/>
          <a:p>
            <a:r>
              <a:rPr lang="en-US" dirty="0" smtClean="0"/>
              <a:t>Keep lines of communication OPEN!  Peers, Megan, UFPR Students &amp; Staff.</a:t>
            </a:r>
          </a:p>
          <a:p>
            <a:r>
              <a:rPr lang="en-US" dirty="0" smtClean="0"/>
              <a:t>Have a communication plan with HOME!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776054"/>
            <a:ext cx="8042276" cy="1104504"/>
          </a:xfrm>
        </p:spPr>
        <p:txBody>
          <a:bodyPr/>
          <a:lstStyle/>
          <a:p>
            <a:r>
              <a:rPr lang="en-US" sz="4000" b="1" dirty="0" smtClean="0">
                <a:solidFill>
                  <a:schemeClr val="accent1"/>
                </a:solidFill>
              </a:rPr>
              <a:t>Other Logistics</a:t>
            </a:r>
            <a:endParaRPr lang="en-US" sz="4000" b="1" dirty="0">
              <a:solidFill>
                <a:schemeClr val="accent1"/>
              </a:solidFill>
            </a:endParaRPr>
          </a:p>
        </p:txBody>
      </p:sp>
      <p:sp>
        <p:nvSpPr>
          <p:cNvPr id="3" name="Content Placeholder 2"/>
          <p:cNvSpPr>
            <a:spLocks noGrp="1"/>
          </p:cNvSpPr>
          <p:nvPr>
            <p:ph sz="half" idx="1"/>
          </p:nvPr>
        </p:nvSpPr>
        <p:spPr>
          <a:xfrm>
            <a:off x="733245" y="2001328"/>
            <a:ext cx="7858306" cy="4451230"/>
          </a:xfrm>
        </p:spPr>
        <p:txBody>
          <a:bodyPr>
            <a:normAutofit lnSpcReduction="10000"/>
          </a:bodyPr>
          <a:lstStyle/>
          <a:p>
            <a:r>
              <a:rPr lang="en-US" dirty="0" smtClean="0"/>
              <a:t>Remember to journal 4 times per week.</a:t>
            </a:r>
          </a:p>
          <a:p>
            <a:r>
              <a:rPr lang="en-US" dirty="0" smtClean="0"/>
              <a:t>Work on Action Plan Project continuously.</a:t>
            </a:r>
          </a:p>
          <a:p>
            <a:r>
              <a:rPr lang="en-US" dirty="0" smtClean="0"/>
              <a:t>Enrolled in a course at UFPR.</a:t>
            </a:r>
          </a:p>
          <a:p>
            <a:r>
              <a:rPr lang="en-US" dirty="0" smtClean="0"/>
              <a:t>Portuguese class attendance – will be counted towards ED 590 attendance/participation grade.</a:t>
            </a:r>
          </a:p>
          <a:p>
            <a:r>
              <a:rPr lang="en-US" dirty="0" smtClean="0"/>
              <a:t>Study Abroad Handbook – Review on-line prior to leaving!</a:t>
            </a:r>
          </a:p>
          <a:p>
            <a:pPr>
              <a:buNone/>
            </a:pPr>
            <a:r>
              <a:rPr lang="en-US" dirty="0" smtClean="0">
                <a:hlinkClick r:id="rId3"/>
              </a:rPr>
              <a:t>https://studyabroad.ncsu.edu/index.cfm?FuseAction=Abroad.ViewLink&amp;Parent_ID=8ACA3210-110A-9DE8-730DA207894A902F&amp;Link_ID=8AD12D44-110A-9DE8-73E48B7F0D20272C&amp;pID=9&amp;lID=47</a:t>
            </a:r>
            <a:r>
              <a:rPr lang="en-US" dirty="0" smtClean="0"/>
              <a:t> </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RULES</a:t>
            </a:r>
            <a:endParaRPr lang="en-US" dirty="0"/>
          </a:p>
        </p:txBody>
      </p:sp>
      <p:sp>
        <p:nvSpPr>
          <p:cNvPr id="3" name="Content Placeholder 2"/>
          <p:cNvSpPr>
            <a:spLocks noGrp="1"/>
          </p:cNvSpPr>
          <p:nvPr>
            <p:ph idx="1"/>
          </p:nvPr>
        </p:nvSpPr>
        <p:spPr/>
        <p:txBody>
          <a:bodyPr/>
          <a:lstStyle/>
          <a:p>
            <a:r>
              <a:rPr lang="en-US" dirty="0" smtClean="0"/>
              <a:t>1. Ana Maria is in charge in Brazil.</a:t>
            </a:r>
          </a:p>
          <a:p>
            <a:r>
              <a:rPr lang="en-US" dirty="0" smtClean="0"/>
              <a:t>2. E-mail Megan for travel outside of Curitiba. (Location, dates, where you are staying, etc.)</a:t>
            </a:r>
          </a:p>
          <a:p>
            <a:r>
              <a:rPr lang="en-US" dirty="0" smtClean="0"/>
              <a:t>3. Always stay with a “buddy” OR let someone else (roommates?!) know where you are at all times. </a:t>
            </a:r>
          </a:p>
          <a:p>
            <a:r>
              <a:rPr lang="en-US" dirty="0" smtClean="0"/>
              <a:t>4. NO </a:t>
            </a:r>
            <a:r>
              <a:rPr lang="en-US" dirty="0" err="1" smtClean="0"/>
              <a:t>Favelas</a:t>
            </a:r>
            <a:r>
              <a:rPr lang="en-US" dirty="0" smtClean="0"/>
              <a:t>.</a:t>
            </a:r>
          </a:p>
          <a:p>
            <a:r>
              <a:rPr lang="en-US" dirty="0" smtClean="0"/>
              <a:t>5. Cars have the right </a:t>
            </a:r>
            <a:r>
              <a:rPr lang="en-US" dirty="0" smtClean="0"/>
              <a:t>of way</a:t>
            </a:r>
            <a:r>
              <a:rPr lang="en-US" dirty="0" smtClean="0"/>
              <a:t>.  Be a smart pedestrian.</a:t>
            </a:r>
            <a:endParaRPr lang="en-US" dirty="0"/>
          </a:p>
        </p:txBody>
      </p:sp>
      <p:pic>
        <p:nvPicPr>
          <p:cNvPr id="3081" name="Picture 9" descr="C:\Users\mmlandwe\AppData\Local\Microsoft\Windows\Temporary Internet Files\Content.IE5\X3Q46KY4\MC900361198[1].wmf"/>
          <p:cNvPicPr>
            <a:picLocks noChangeAspect="1" noChangeArrowheads="1"/>
          </p:cNvPicPr>
          <p:nvPr/>
        </p:nvPicPr>
        <p:blipFill>
          <a:blip r:embed="rId3"/>
          <a:srcRect/>
          <a:stretch>
            <a:fillRect/>
          </a:stretch>
        </p:blipFill>
        <p:spPr bwMode="auto">
          <a:xfrm>
            <a:off x="6743925" y="5025788"/>
            <a:ext cx="2001175" cy="1588736"/>
          </a:xfrm>
          <a:prstGeom prst="rect">
            <a:avLst/>
          </a:prstGeom>
          <a:noFill/>
        </p:spPr>
      </p:pic>
      <p:pic>
        <p:nvPicPr>
          <p:cNvPr id="3082" name="Picture 10" descr="C:\Users\mmlandwe\AppData\Local\Microsoft\Windows\Temporary Internet Files\Content.IE5\X3Q46KY4\MC900303675[1].wmf"/>
          <p:cNvPicPr>
            <a:picLocks noChangeAspect="1" noChangeArrowheads="1"/>
          </p:cNvPicPr>
          <p:nvPr/>
        </p:nvPicPr>
        <p:blipFill>
          <a:blip r:embed="rId4"/>
          <a:srcRect/>
          <a:stretch>
            <a:fillRect/>
          </a:stretch>
        </p:blipFill>
        <p:spPr bwMode="auto">
          <a:xfrm>
            <a:off x="7177487" y="149657"/>
            <a:ext cx="1776679" cy="1785823"/>
          </a:xfrm>
          <a:prstGeom prst="rect">
            <a:avLst/>
          </a:prstGeom>
          <a:noFill/>
        </p:spPr>
      </p:pic>
      <p:pic>
        <p:nvPicPr>
          <p:cNvPr id="3083" name="Picture 11" descr="C:\Users\mmlandwe\AppData\Local\Microsoft\Windows\Temporary Internet Files\Content.IE5\OLC21MJF\MP900444505[1].jpg"/>
          <p:cNvPicPr>
            <a:picLocks noChangeAspect="1" noChangeArrowheads="1"/>
          </p:cNvPicPr>
          <p:nvPr/>
        </p:nvPicPr>
        <p:blipFill>
          <a:blip r:embed="rId5"/>
          <a:srcRect/>
          <a:stretch>
            <a:fillRect/>
          </a:stretch>
        </p:blipFill>
        <p:spPr bwMode="auto">
          <a:xfrm>
            <a:off x="3735861" y="225570"/>
            <a:ext cx="2569405" cy="1709910"/>
          </a:xfrm>
          <a:prstGeom prst="rect">
            <a:avLst/>
          </a:prstGeom>
          <a:noFill/>
        </p:spPr>
      </p:pic>
      <p:sp>
        <p:nvSpPr>
          <p:cNvPr id="15" name="TextBox 14"/>
          <p:cNvSpPr txBox="1"/>
          <p:nvPr/>
        </p:nvSpPr>
        <p:spPr>
          <a:xfrm>
            <a:off x="6307814" y="365820"/>
            <a:ext cx="872221" cy="1569660"/>
          </a:xfrm>
          <a:prstGeom prst="rect">
            <a:avLst/>
          </a:prstGeom>
          <a:noFill/>
        </p:spPr>
        <p:txBody>
          <a:bodyPr wrap="square" rtlCol="0">
            <a:spAutoFit/>
          </a:bodyPr>
          <a:lstStyle/>
          <a:p>
            <a:r>
              <a:rPr lang="en-US" sz="9600" b="1" dirty="0" smtClean="0"/>
              <a:t>=</a:t>
            </a:r>
            <a:endParaRPr lang="en-US" sz="9600" b="1" dirty="0"/>
          </a:p>
        </p:txBody>
      </p:sp>
      <p:pic>
        <p:nvPicPr>
          <p:cNvPr id="3085" name="Picture 13" descr="C:\Users\mmlandwe\AppData\Local\Microsoft\Windows\Temporary Internet Files\Content.IE5\X3Q46KY4\MC910217363[1].wmf"/>
          <p:cNvPicPr>
            <a:picLocks noChangeAspect="1" noChangeArrowheads="1"/>
          </p:cNvPicPr>
          <p:nvPr/>
        </p:nvPicPr>
        <p:blipFill>
          <a:blip r:embed="rId6"/>
          <a:srcRect/>
          <a:stretch>
            <a:fillRect/>
          </a:stretch>
        </p:blipFill>
        <p:spPr bwMode="auto">
          <a:xfrm>
            <a:off x="457200" y="5429078"/>
            <a:ext cx="1971790" cy="118544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solidFill>
              </a:rPr>
              <a:t>Culture Shock</a:t>
            </a:r>
            <a:endParaRPr lang="en-US" b="1" dirty="0">
              <a:solidFill>
                <a:schemeClr val="accent1"/>
              </a:solidFill>
            </a:endParaRPr>
          </a:p>
        </p:txBody>
      </p:sp>
      <p:sp>
        <p:nvSpPr>
          <p:cNvPr id="3" name="Content Placeholder 2"/>
          <p:cNvSpPr>
            <a:spLocks noGrp="1"/>
          </p:cNvSpPr>
          <p:nvPr>
            <p:ph sz="half" idx="1"/>
          </p:nvPr>
        </p:nvSpPr>
        <p:spPr/>
        <p:txBody>
          <a:bodyPr/>
          <a:lstStyle/>
          <a:p>
            <a:pPr>
              <a:buNone/>
            </a:pPr>
            <a:r>
              <a:rPr lang="en-US" dirty="0" smtClean="0"/>
              <a:t>Stages:</a:t>
            </a:r>
          </a:p>
          <a:p>
            <a:r>
              <a:rPr lang="en-US" dirty="0" smtClean="0"/>
              <a:t>Euphoria</a:t>
            </a:r>
          </a:p>
          <a:p>
            <a:r>
              <a:rPr lang="en-US" dirty="0" smtClean="0"/>
              <a:t>Irritability &amp; Hostility</a:t>
            </a:r>
          </a:p>
          <a:p>
            <a:r>
              <a:rPr lang="en-US" dirty="0" smtClean="0"/>
              <a:t>Gradual Adjustment</a:t>
            </a:r>
          </a:p>
          <a:p>
            <a:r>
              <a:rPr lang="en-US" dirty="0" smtClean="0"/>
              <a:t>Re-entry/Reverse Culture Shock (We will discuss this at the re-entry meeting in Nov.)</a:t>
            </a:r>
            <a:endParaRPr lang="en-US" dirty="0"/>
          </a:p>
        </p:txBody>
      </p:sp>
      <p:sp>
        <p:nvSpPr>
          <p:cNvPr id="6" name="Content Placeholder 5"/>
          <p:cNvSpPr>
            <a:spLocks noGrp="1"/>
          </p:cNvSpPr>
          <p:nvPr>
            <p:ph sz="half" idx="2"/>
          </p:nvPr>
        </p:nvSpPr>
        <p:spPr/>
        <p:txBody>
          <a:bodyPr/>
          <a:lstStyle/>
          <a:p>
            <a:pPr>
              <a:buNone/>
            </a:pPr>
            <a:endParaRPr lang="en-US" dirty="0"/>
          </a:p>
        </p:txBody>
      </p:sp>
      <p:pic>
        <p:nvPicPr>
          <p:cNvPr id="2051" name="Picture 3" descr="C:\Users\mmlandwe\AppData\Local\Microsoft\Windows\Temporary Internet Files\Content.IE5\OLC21MJF\MC900056277[1].wmf"/>
          <p:cNvPicPr>
            <a:picLocks noChangeAspect="1" noChangeArrowheads="1"/>
          </p:cNvPicPr>
          <p:nvPr/>
        </p:nvPicPr>
        <p:blipFill>
          <a:blip r:embed="rId3"/>
          <a:srcRect/>
          <a:stretch>
            <a:fillRect/>
          </a:stretch>
        </p:blipFill>
        <p:spPr bwMode="auto">
          <a:xfrm>
            <a:off x="4933950" y="1802282"/>
            <a:ext cx="3749040" cy="347010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mlandwe\AppData\Local\Microsoft\Windows\Temporary Internet Files\Content.IE5\12M9P2Y0\MP900402250[1].jpg"/>
          <p:cNvPicPr>
            <a:picLocks noChangeAspect="1" noChangeArrowheads="1"/>
          </p:cNvPicPr>
          <p:nvPr/>
        </p:nvPicPr>
        <p:blipFill>
          <a:blip r:embed="rId3"/>
          <a:srcRect/>
          <a:stretch>
            <a:fillRect/>
          </a:stretch>
        </p:blipFill>
        <p:spPr bwMode="auto">
          <a:xfrm>
            <a:off x="0" y="-169479"/>
            <a:ext cx="9473128" cy="7027479"/>
          </a:xfrm>
          <a:prstGeom prst="rect">
            <a:avLst/>
          </a:prstGeom>
          <a:noFill/>
        </p:spPr>
      </p:pic>
      <p:sp>
        <p:nvSpPr>
          <p:cNvPr id="5" name="Title 4"/>
          <p:cNvSpPr>
            <a:spLocks noGrp="1"/>
          </p:cNvSpPr>
          <p:nvPr>
            <p:ph type="title"/>
          </p:nvPr>
        </p:nvSpPr>
        <p:spPr>
          <a:xfrm>
            <a:off x="457200" y="0"/>
            <a:ext cx="8229600" cy="945931"/>
          </a:xfrm>
        </p:spPr>
        <p:txBody>
          <a:bodyPr>
            <a:normAutofit/>
          </a:bodyPr>
          <a:lstStyle/>
          <a:p>
            <a:r>
              <a:rPr lang="en-US" b="1" dirty="0" smtClean="0">
                <a:solidFill>
                  <a:schemeClr val="accent1"/>
                </a:solidFill>
              </a:rPr>
              <a:t>Final thoughts…</a:t>
            </a:r>
            <a:endParaRPr lang="en-US" b="1" dirty="0">
              <a:solidFill>
                <a:schemeClr val="accent1"/>
              </a:solidFill>
            </a:endParaRPr>
          </a:p>
        </p:txBody>
      </p:sp>
      <p:sp>
        <p:nvSpPr>
          <p:cNvPr id="6" name="Content Placeholder 5"/>
          <p:cNvSpPr>
            <a:spLocks noGrp="1"/>
          </p:cNvSpPr>
          <p:nvPr>
            <p:ph idx="1"/>
          </p:nvPr>
        </p:nvSpPr>
        <p:spPr>
          <a:xfrm>
            <a:off x="914400" y="945932"/>
            <a:ext cx="7772400" cy="1954923"/>
          </a:xfrm>
        </p:spPr>
        <p:txBody>
          <a:bodyPr>
            <a:normAutofit fontScale="92500" lnSpcReduction="20000"/>
          </a:bodyPr>
          <a:lstStyle/>
          <a:p>
            <a:r>
              <a:rPr lang="en-US" dirty="0" smtClean="0"/>
              <a:t>Expect the unexpected. </a:t>
            </a:r>
          </a:p>
          <a:p>
            <a:endParaRPr lang="en-US" dirty="0" smtClean="0"/>
          </a:p>
          <a:p>
            <a:r>
              <a:rPr lang="en-US" dirty="0" smtClean="0"/>
              <a:t>Maintain positive attitudes.</a:t>
            </a:r>
          </a:p>
          <a:p>
            <a:endParaRPr lang="en-US" dirty="0" smtClean="0"/>
          </a:p>
          <a:p>
            <a:r>
              <a:rPr lang="en-US" dirty="0" smtClean="0"/>
              <a:t>Remember we are now on UFPR’s turf.</a:t>
            </a:r>
          </a:p>
          <a:p>
            <a:endParaRPr lang="en-US" dirty="0" smtClean="0"/>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BRAZIL\PICTURES\Photos_Sebui\Atlantic Rainforest 012.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5" name="Rectangle 4"/>
          <p:cNvSpPr/>
          <p:nvPr/>
        </p:nvSpPr>
        <p:spPr>
          <a:xfrm>
            <a:off x="1234470" y="46221"/>
            <a:ext cx="6711351" cy="1200329"/>
          </a:xfrm>
          <a:prstGeom prst="rect">
            <a:avLst/>
          </a:prstGeom>
          <a:noFill/>
        </p:spPr>
        <p:txBody>
          <a:bodyPr wrap="square" lIns="91440" tIns="45720" rIns="91440" bIns="45720">
            <a:spAutoFit/>
          </a:bodyPr>
          <a:lstStyle/>
          <a:p>
            <a:pPr algn="ctr"/>
            <a:r>
              <a:rPr lang="en-US" sz="7200" b="1" dirty="0" smtClean="0">
                <a:ln w="10541" cmpd="sng">
                  <a:solidFill>
                    <a:schemeClr val="accent1">
                      <a:shade val="88000"/>
                      <a:satMod val="110000"/>
                    </a:schemeClr>
                  </a:solidFill>
                  <a:prstDash val="solid"/>
                </a:ln>
                <a:solidFill>
                  <a:schemeClr val="bg1"/>
                </a:solidFill>
              </a:rPr>
              <a:t>Questions?</a:t>
            </a:r>
            <a:endParaRPr lang="en-US" sz="7200" b="1" cap="none" spc="0" dirty="0">
              <a:ln w="10541" cmpd="sng">
                <a:solidFill>
                  <a:schemeClr val="accent1">
                    <a:shade val="88000"/>
                    <a:satMod val="110000"/>
                  </a:schemeClr>
                </a:solidFill>
                <a:prstDash val="solid"/>
              </a:ln>
              <a:solidFill>
                <a:schemeClr val="bg1"/>
              </a:solidFill>
              <a:effectLst/>
            </a:endParaRPr>
          </a:p>
        </p:txBody>
      </p:sp>
    </p:spTree>
  </p:cSld>
  <p:clrMapOvr>
    <a:masterClrMapping/>
  </p:clrMapOvr>
  <p:transition>
    <p:wheel spokes="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447</TotalTime>
  <Words>1649</Words>
  <Application>Microsoft Office PowerPoint</Application>
  <PresentationFormat>On-screen Show (4:3)</PresentationFormat>
  <Paragraphs>104</Paragraphs>
  <Slides>9</Slides>
  <Notes>8</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Flow</vt:lpstr>
      <vt:lpstr>Last Meeting Before BRASIL!</vt:lpstr>
      <vt:lpstr>Contact Info Form and Emergencies</vt:lpstr>
      <vt:lpstr>Travel &amp; Customs Tips</vt:lpstr>
      <vt:lpstr>Communication in Brazil</vt:lpstr>
      <vt:lpstr>Other Logistics</vt:lpstr>
      <vt:lpstr>RULES</vt:lpstr>
      <vt:lpstr>Culture Shock</vt:lpstr>
      <vt:lpstr>Final thoughts…</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Ruohan  Sun</dc:creator>
  <cp:lastModifiedBy>mmlandwe</cp:lastModifiedBy>
  <cp:revision>66</cp:revision>
  <dcterms:created xsi:type="dcterms:W3CDTF">2011-03-21T14:31:36Z</dcterms:created>
  <dcterms:modified xsi:type="dcterms:W3CDTF">2012-03-12T17:44:58Z</dcterms:modified>
</cp:coreProperties>
</file>